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ink/ink1.xml" ContentType="application/inkml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2" r:id="rId4"/>
    <p:sldId id="257" r:id="rId5"/>
    <p:sldId id="258" r:id="rId6"/>
    <p:sldId id="259" r:id="rId7"/>
    <p:sldId id="260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6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4-07-23T06:08:31"/>
    </inkml:context>
    <inkml:brush xml:id="br0">
      <inkml:brushProperty name="width" value="0.09701" units="cm"/>
      <inkml:brushProperty name="height" value="0.09701" units="cm"/>
      <inkml:brushProperty name="color" value="#1b7ccb"/>
      <inkml:brushProperty name="ignorePressure" value="0"/>
    </inkml:brush>
  </inkml:definitions>
  <inkml:trace contextRef="#ctx0" brushRef="#br0">5695.03 32.209,'27'0,"-27"27,0-1,0 0,0 1,0 26,0-1,0-25,0 25,0 27,0 1,0-28,0 80,0-26,0-27,0 26,0 1,0-53,0 105,0-105,0-27,0 106,0-53,0 0,0 0,0 53,0-79,0 26,0-26,0 52,0-26,0-52,0 105,0-27,0 27,0 0,0-27,0-52,0 26,0-26,0 52,0 1,0 26,0-27,0 27,0 53,0-1,0-78,0 184,0-132,0 0,0 80,0-106,0 26,0-26,0-53,0-26,0 78,0-51,0-1,0-27,0 54,0-27,0 0,0-26,0 0,0 52,0-26,0-26,0 53,0 52,0-26,0-80,0 107,0-80,0-26,0-1,0 54,0-80,0 27,0-27,0 53,0-52,0-1,0 80,0-27,0-53,0 27,0 26,0 0,0 53,0-53,0 27,0-27,0 0,0-26,0-27,0 106,0-79,0 26,0-53,0 53,0-52,0 52,0 290,0-264,0 27,0 53,0-106,0 0,0 27,0-27,0 0,0-53,0 1,0 25,0 27,0-52,0-1,0 1,0 25,0 1,0-27,0 27,0-26,0-1,0 27,0-27,0 0,0 1,0-27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7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jpeg"/><Relationship Id="rId8" Type="http://schemas.openxmlformats.org/officeDocument/2006/relationships/image" Target="../media/image37.jpeg"/><Relationship Id="rId7" Type="http://schemas.openxmlformats.org/officeDocument/2006/relationships/image" Target="../media/image36.jpeg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image" Target="../media/image12.jpeg"/><Relationship Id="rId7" Type="http://schemas.openxmlformats.org/officeDocument/2006/relationships/image" Target="../media/image11.jpe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customXml" Target="../ink/ink1.xml"/><Relationship Id="rId2" Type="http://schemas.openxmlformats.org/officeDocument/2006/relationships/image" Target="../media/image7.jpe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4.png"/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3.png"/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205" y="232410"/>
            <a:ext cx="10942955" cy="2032000"/>
          </a:xfrm>
        </p:spPr>
        <p:txBody>
          <a:bodyPr/>
          <a:lstStyle/>
          <a:p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Matlab (Semulink </a:t>
            </a:r>
            <a:r>
              <a:rPr lang="en-US" altLang="ar-EG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</a:t>
            </a: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arduino)</a:t>
            </a:r>
            <a:b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</a:t>
            </a:r>
            <a:b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Altium</a:t>
            </a:r>
            <a:endParaRPr lang="en-US" altLang="en-US" sz="4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745" y="3429635"/>
            <a:ext cx="10949305" cy="2624455"/>
          </a:xfr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264410"/>
            <a:ext cx="12192000" cy="2753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sp>
        <p:nvSpPr>
          <p:cNvPr id="6" name="Text Box 5"/>
          <p:cNvSpPr txBox="1"/>
          <p:nvPr/>
        </p:nvSpPr>
        <p:spPr>
          <a:xfrm>
            <a:off x="3035300" y="5167630"/>
            <a:ext cx="7557770" cy="8864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4400">
                <a:solidFill>
                  <a:schemeClr val="accent1">
                    <a:lumMod val="75000"/>
                  </a:schemeClr>
                </a:solidFill>
              </a:rPr>
              <a:t>Programming using blocks</a:t>
            </a:r>
            <a:endParaRPr lang="en-US" sz="44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30175" y="232410"/>
            <a:ext cx="2904490" cy="2032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en-US">
              <a:solidFill>
                <a:schemeClr val="bg1"/>
              </a:solidFill>
              <a:highlight>
                <a:srgbClr val="000080"/>
              </a:highligh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75" y="232410"/>
            <a:ext cx="1668145" cy="1184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2700" y="232410"/>
            <a:ext cx="1714500" cy="1209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796290"/>
            <a:ext cx="12192635" cy="6061710"/>
          </a:xfrm>
        </p:spPr>
        <p:txBody>
          <a:bodyPr/>
          <a:p>
            <a:pPr marL="0" indent="0">
              <a:buNone/>
            </a:pPr>
            <a:r>
              <a:rPr lang="en-US" sz="2800" b="1">
                <a:solidFill>
                  <a:srgbClr val="00B0F0"/>
                </a:solidFill>
              </a:rPr>
              <a:t>Schematic file:</a:t>
            </a:r>
            <a:endParaRPr lang="en-US" sz="2800" b="1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400" i="1"/>
              <a:t>-It represents the basic diagram of an electrical circuit, where components are drawn and connected to show how the circuit works.</a:t>
            </a:r>
            <a:endParaRPr lang="en-US" sz="2400" i="1"/>
          </a:p>
          <a:p>
            <a:pPr marL="0" indent="0">
              <a:buNone/>
            </a:pPr>
            <a:r>
              <a:rPr lang="en-US" sz="2400" i="1"/>
              <a:t>-Altium Designer provides advanced tools to draw these diagrams easily and accurately, with updated component libraries to speed up the process.</a:t>
            </a:r>
            <a:endParaRPr lang="en-US" sz="2400" i="1"/>
          </a:p>
          <a:p>
            <a:pPr marL="0" indent="0">
              <a:buNone/>
            </a:pPr>
            <a:r>
              <a:rPr lang="en-US" sz="2400" b="1" i="1">
                <a:solidFill>
                  <a:srgbClr val="00B0F0"/>
                </a:solidFill>
                <a:sym typeface="+mn-ea"/>
              </a:rPr>
              <a:t>Example to project:</a:t>
            </a:r>
            <a:endParaRPr lang="en-US" sz="2400" b="1" i="1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2400" i="1"/>
          </a:p>
          <a:p>
            <a:pPr marL="0" indent="0">
              <a:buNone/>
            </a:pPr>
            <a:endParaRPr lang="en-US" sz="2400" i="1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1651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1651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Scimatic and PCB Design</a:t>
            </a:r>
            <a:endParaRPr lang="en-US" sz="4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Picture 4" descr="ima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840" y="16510"/>
            <a:ext cx="1153795" cy="796290"/>
          </a:xfrm>
          <a:prstGeom prst="rect">
            <a:avLst/>
          </a:prstGeom>
        </p:spPr>
      </p:pic>
      <p:pic>
        <p:nvPicPr>
          <p:cNvPr id="7" name="Picture 6" descr="downlo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45" y="16510"/>
            <a:ext cx="1156970" cy="796925"/>
          </a:xfrm>
          <a:prstGeom prst="rect">
            <a:avLst/>
          </a:prstGeom>
        </p:spPr>
      </p:pic>
      <p:pic>
        <p:nvPicPr>
          <p:cNvPr id="2" name="Picture 1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445" y="3428365"/>
            <a:ext cx="10282555" cy="34296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-4445" y="918210"/>
            <a:ext cx="12197080" cy="5940425"/>
          </a:xfr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/>
          <a:p>
            <a:pPr marL="0" indent="0">
              <a:buNone/>
            </a:pPr>
            <a:r>
              <a:rPr lang="en-US" b="1">
                <a:solidFill>
                  <a:srgbClr val="00B0F0"/>
                </a:solidFill>
                <a:sym typeface="+mn-ea"/>
              </a:rPr>
              <a:t>PCB file:</a:t>
            </a:r>
            <a:endParaRPr lang="en-US" b="1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400" b="1">
                <a:solidFill>
                  <a:schemeClr val="tx1"/>
                </a:solidFill>
                <a:sym typeface="+mn-ea"/>
              </a:rPr>
              <a:t>-</a:t>
            </a:r>
            <a:r>
              <a:rPr lang="en-US" sz="2400" i="1">
                <a:solidFill>
                  <a:schemeClr val="tx1"/>
                </a:solidFill>
                <a:sym typeface="+mn-ea"/>
              </a:rPr>
              <a:t>Represents the actual board layout, including the location of components and the communication paths between them.</a:t>
            </a:r>
            <a:endParaRPr lang="en-US" sz="2400" i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i="1">
                <a:solidFill>
                  <a:schemeClr val="tx1"/>
                </a:solidFill>
                <a:sym typeface="+mn-ea"/>
              </a:rPr>
              <a:t>-Altium Designer supports multi-layer design, and includes a 3D rendering feature for the design.</a:t>
            </a:r>
            <a:endParaRPr lang="en-US" sz="2400" i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i="1">
                <a:solidFill>
                  <a:schemeClr val="tx1"/>
                </a:solidFill>
                <a:sym typeface="+mn-ea"/>
              </a:rPr>
              <a:t>-With Altium Designer, electronics designers can move seamlessly from drawing diagrams to designing boards, making it easier to develop integrated, efficient projects.</a:t>
            </a:r>
            <a:endParaRPr lang="en-US" sz="2400" i="1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i="1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Scimatic and PCB Design</a:t>
            </a:r>
            <a:endParaRPr lang="en-US" sz="4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Picture 4" descr="ima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840" y="0"/>
            <a:ext cx="1153795" cy="796290"/>
          </a:xfrm>
          <a:prstGeom prst="rect">
            <a:avLst/>
          </a:prstGeom>
        </p:spPr>
      </p:pic>
      <p:pic>
        <p:nvPicPr>
          <p:cNvPr id="7" name="Picture 6" descr="downlo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45" y="0"/>
            <a:ext cx="1156970" cy="796925"/>
          </a:xfrm>
          <a:prstGeom prst="rect">
            <a:avLst/>
          </a:prstGeom>
        </p:spPr>
      </p:pic>
      <p:pic>
        <p:nvPicPr>
          <p:cNvPr id="8" name="Picture 7" descr="Captur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61130"/>
            <a:ext cx="6800215" cy="2896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174750"/>
            <a:ext cx="12192000" cy="5683250"/>
          </a:xfrm>
        </p:spPr>
        <p:txBody>
          <a:bodyPr/>
          <a:p>
            <a:pPr marL="0" indent="0">
              <a:buNone/>
            </a:pPr>
            <a:r>
              <a:rPr lang="en-US" altLang="en-US" b="1" u="sng">
                <a:solidFill>
                  <a:srgbClr val="00B0F0"/>
                </a:solidFill>
              </a:rPr>
              <a:t>3D File in Altium:</a:t>
            </a:r>
            <a:endParaRPr lang="en-US" altLang="en-US" b="1" u="sng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altLang="en-US" sz="2400" b="1" i="1">
                <a:solidFill>
                  <a:schemeClr val="tx1"/>
                </a:solidFill>
              </a:rPr>
              <a:t>         TOP Side</a:t>
            </a:r>
            <a:endParaRPr lang="en-US" altLang="en-US" sz="2400" b="1" i="1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Scimatic and PCB Design</a:t>
            </a:r>
            <a:endParaRPr lang="en-US" sz="4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Picture 4" descr="ima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840" y="0"/>
            <a:ext cx="1153795" cy="796290"/>
          </a:xfrm>
          <a:prstGeom prst="rect">
            <a:avLst/>
          </a:prstGeom>
        </p:spPr>
      </p:pic>
      <p:pic>
        <p:nvPicPr>
          <p:cNvPr id="7" name="Picture 6" descr="downlo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45" y="0"/>
            <a:ext cx="1156970" cy="796925"/>
          </a:xfrm>
          <a:prstGeom prst="rect">
            <a:avLst/>
          </a:prstGeom>
        </p:spPr>
      </p:pic>
      <p:pic>
        <p:nvPicPr>
          <p:cNvPr id="8" name="Picture 7" descr="3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56460"/>
            <a:ext cx="4106545" cy="1953260"/>
          </a:xfrm>
          <a:prstGeom prst="rect">
            <a:avLst/>
          </a:prstGeom>
        </p:spPr>
      </p:pic>
      <p:pic>
        <p:nvPicPr>
          <p:cNvPr id="9" name="Picture 8" descr="3d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0650" y="4745990"/>
            <a:ext cx="4227195" cy="223774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838200" y="4286250"/>
            <a:ext cx="1879600" cy="459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400" b="1" i="1"/>
              <a:t>Back Side</a:t>
            </a:r>
            <a:endParaRPr lang="en-US" sz="2400" b="1" i="1"/>
          </a:p>
        </p:txBody>
      </p:sp>
      <p:pic>
        <p:nvPicPr>
          <p:cNvPr id="13" name="Picture 12" descr="3d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4460240"/>
            <a:ext cx="6057900" cy="2397760"/>
          </a:xfrm>
          <a:prstGeom prst="rect">
            <a:avLst/>
          </a:prstGeom>
        </p:spPr>
      </p:pic>
      <p:sp>
        <p:nvSpPr>
          <p:cNvPr id="14" name="Text Box 13"/>
          <p:cNvSpPr txBox="1"/>
          <p:nvPr/>
        </p:nvSpPr>
        <p:spPr>
          <a:xfrm>
            <a:off x="6428740" y="4460240"/>
            <a:ext cx="2178050" cy="5137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800" i="1"/>
              <a:t>Front Side</a:t>
            </a:r>
            <a:endParaRPr lang="en-US" sz="2800" i="1"/>
          </a:p>
        </p:txBody>
      </p:sp>
      <p:pic>
        <p:nvPicPr>
          <p:cNvPr id="17" name="Picture 16" descr="3d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9645" y="1764030"/>
            <a:ext cx="5476875" cy="2696210"/>
          </a:xfrm>
          <a:prstGeom prst="rect">
            <a:avLst/>
          </a:prstGeom>
        </p:spPr>
      </p:pic>
      <p:sp>
        <p:nvSpPr>
          <p:cNvPr id="19" name="Text Box 18"/>
          <p:cNvSpPr txBox="1"/>
          <p:nvPr/>
        </p:nvSpPr>
        <p:spPr>
          <a:xfrm>
            <a:off x="6555740" y="1558290"/>
            <a:ext cx="2178050" cy="4184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800" i="1"/>
              <a:t>Bottom Side</a:t>
            </a:r>
            <a:endParaRPr lang="en-US" sz="2800" i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174750"/>
            <a:ext cx="12192635" cy="5683250"/>
          </a:xfrm>
        </p:spPr>
        <p:txBody>
          <a:bodyPr/>
          <a:p>
            <a:pPr marL="0" indent="0" algn="ctr">
              <a:buNone/>
            </a:pPr>
            <a:r>
              <a:rPr lang="en-US" sz="6000">
                <a:sym typeface="+mn-ea"/>
              </a:rPr>
              <a:t>Chapter Three</a:t>
            </a:r>
            <a:endParaRPr lang="en-US" sz="6000">
              <a:sym typeface="+mn-ea"/>
            </a:endParaRPr>
          </a:p>
          <a:p>
            <a:pPr marL="0" indent="0" algn="ctr">
              <a:buNone/>
            </a:pPr>
            <a:endParaRPr lang="en-US">
              <a:solidFill>
                <a:srgbClr val="FF0000"/>
              </a:solidFill>
              <a:sym typeface="+mn-ea"/>
            </a:endParaRPr>
          </a:p>
          <a:p>
            <a:pPr marL="0" indent="0" algn="ctr">
              <a:buNone/>
            </a:pPr>
            <a:endParaRPr lang="en-US">
              <a:solidFill>
                <a:srgbClr val="FF0000"/>
              </a:solidFill>
              <a:sym typeface="+mn-ea"/>
            </a:endParaRPr>
          </a:p>
          <a:p>
            <a:pPr marL="0" indent="0" algn="ctr">
              <a:buNone/>
            </a:pPr>
            <a:endParaRPr lang="en-US">
              <a:solidFill>
                <a:srgbClr val="FF0000"/>
              </a:solidFill>
              <a:sym typeface="+mn-ea"/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0000"/>
                </a:solidFill>
                <a:sym typeface="+mn-ea"/>
              </a:rPr>
              <a:t>Beginning Work</a:t>
            </a:r>
            <a:endParaRPr lang="en-US" sz="4000"/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Scimatic and PCB Design</a:t>
            </a:r>
            <a:endParaRPr lang="en-US" sz="4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Picture 4" descr="ima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840" y="0"/>
            <a:ext cx="1153795" cy="796290"/>
          </a:xfrm>
          <a:prstGeom prst="rect">
            <a:avLst/>
          </a:prstGeom>
        </p:spPr>
      </p:pic>
      <p:pic>
        <p:nvPicPr>
          <p:cNvPr id="7" name="Picture 6" descr="downlo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45" y="0"/>
            <a:ext cx="1156970" cy="796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174750"/>
            <a:ext cx="12192000" cy="5683250"/>
          </a:xfrm>
        </p:spPr>
        <p:txBody>
          <a:bodyPr/>
          <a:p>
            <a:pPr marL="0" indent="0">
              <a:buNone/>
            </a:pPr>
            <a:r>
              <a:rPr lang="en-US" b="1" u="sng">
                <a:solidFill>
                  <a:srgbClr val="00B0F0"/>
                </a:solidFill>
              </a:rPr>
              <a:t>Tools used in designing the cupper bord:</a:t>
            </a:r>
            <a:endParaRPr lang="en-US" b="1" u="sng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400">
                <a:solidFill>
                  <a:schemeClr val="tx1"/>
                </a:solidFill>
              </a:rPr>
              <a:t>1- Glossy paper.</a:t>
            </a:r>
            <a:endParaRPr lang="en-US" sz="24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>
                <a:solidFill>
                  <a:schemeClr val="tx1"/>
                </a:solidFill>
              </a:rPr>
              <a:t>2-Iron chloride acid (FECL3).</a:t>
            </a:r>
            <a:endParaRPr lang="en-US" sz="24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>
                <a:solidFill>
                  <a:schemeClr val="tx1"/>
                </a:solidFill>
              </a:rPr>
              <a:t>3-Acetone or Iron (</a:t>
            </a:r>
            <a:r>
              <a:rPr lang="ar-EG" sz="2400">
                <a:solidFill>
                  <a:schemeClr val="tx1"/>
                </a:solidFill>
              </a:rPr>
              <a:t>مكوى</a:t>
            </a:r>
            <a:r>
              <a:rPr lang="en-US" sz="2400">
                <a:solidFill>
                  <a:schemeClr val="tx1"/>
                </a:solidFill>
              </a:rPr>
              <a:t>)</a:t>
            </a:r>
            <a:r>
              <a:rPr lang="ar-EG" altLang="en-US" sz="2400">
                <a:solidFill>
                  <a:schemeClr val="tx1"/>
                </a:solidFill>
              </a:rPr>
              <a:t>.</a:t>
            </a:r>
            <a:endParaRPr lang="ar-EG" altLang="en-US" sz="24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ar-EG" sz="2400">
                <a:solidFill>
                  <a:schemeClr val="tx1"/>
                </a:solidFill>
              </a:rPr>
              <a:t>4-Cupper bord.</a:t>
            </a:r>
            <a:endParaRPr lang="en-US" altLang="ar-EG" sz="24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ar-EG" sz="2400">
                <a:solidFill>
                  <a:schemeClr val="tx1"/>
                </a:solidFill>
              </a:rPr>
              <a:t>5-Punta</a:t>
            </a:r>
            <a:endParaRPr lang="en-US" altLang="ar-EG" sz="24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ar-EG" sz="2800" b="1">
                <a:solidFill>
                  <a:srgbClr val="00B0F0"/>
                </a:solidFill>
              </a:rPr>
              <a:t>Components used in the circuit:</a:t>
            </a:r>
            <a:endParaRPr lang="en-US" altLang="ar-EG" sz="2800" b="1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altLang="ar-EG" sz="2400" b="1">
                <a:solidFill>
                  <a:schemeClr val="tx1"/>
                </a:solidFill>
              </a:rPr>
              <a:t>1) 5 headers 2*1</a:t>
            </a:r>
            <a:endParaRPr lang="en-US" altLang="ar-EG" sz="2400" b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ar-EG" sz="2400" b="1">
                <a:solidFill>
                  <a:schemeClr val="tx1"/>
                </a:solidFill>
              </a:rPr>
              <a:t>    1 header 3*1</a:t>
            </a:r>
            <a:endParaRPr lang="en-US" altLang="ar-EG" sz="2400" b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ar-EG" sz="2400" b="1">
                <a:solidFill>
                  <a:schemeClr val="tx1"/>
                </a:solidFill>
              </a:rPr>
              <a:t>2) 4 Resistors it’s value 5k ohm, 3</a:t>
            </a:r>
            <a:r>
              <a:rPr lang="en-US" altLang="ar-EG" sz="2400" b="1">
                <a:sym typeface="+mn-ea"/>
              </a:rPr>
              <a:t> Resistors it’s value 1k ohm</a:t>
            </a:r>
            <a:endParaRPr lang="en-US" altLang="ar-EG" sz="2400" b="1">
              <a:sym typeface="+mn-ea"/>
            </a:endParaRPr>
          </a:p>
          <a:p>
            <a:pPr marL="0" indent="0">
              <a:buNone/>
            </a:pPr>
            <a:r>
              <a:rPr lang="en-US" altLang="ar-EG" sz="2400" b="1">
                <a:solidFill>
                  <a:schemeClr val="tx1"/>
                </a:solidFill>
              </a:rPr>
              <a:t>     1</a:t>
            </a:r>
            <a:r>
              <a:rPr lang="en-US" altLang="ar-EG" sz="2400" b="1">
                <a:sym typeface="+mn-ea"/>
              </a:rPr>
              <a:t> Resistor it’s value 2k ohm ,  1 Resistors it’s value 500 ohm</a:t>
            </a:r>
            <a:endParaRPr lang="en-US" altLang="ar-EG" sz="2400" b="1">
              <a:sym typeface="+mn-ea"/>
            </a:endParaRPr>
          </a:p>
          <a:p>
            <a:pPr marL="0" indent="0">
              <a:buNone/>
            </a:pPr>
            <a:r>
              <a:rPr lang="en-US" altLang="ar-EG" sz="2400" b="1">
                <a:sym typeface="+mn-ea"/>
              </a:rPr>
              <a:t>3) 1 UA741CP OP-AMP (DIP8).   ,4) 3 LED (1.5 : 3 V)       </a:t>
            </a:r>
            <a:endParaRPr lang="en-US" altLang="ar-EG" sz="2400" b="1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ar-EG" sz="2400" b="1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 b="1">
                <a:solidFill>
                  <a:schemeClr val="bg1"/>
                </a:solidFill>
                <a:sym typeface="+mn-ea"/>
              </a:rPr>
              <a:t> Scimatic and PCB Design</a:t>
            </a:r>
            <a:endParaRPr lang="en-US" sz="4000" b="1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Picture 4" descr="imag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8840" y="0"/>
            <a:ext cx="1153795" cy="796290"/>
          </a:xfrm>
          <a:prstGeom prst="rect">
            <a:avLst/>
          </a:prstGeom>
        </p:spPr>
      </p:pic>
      <p:pic>
        <p:nvPicPr>
          <p:cNvPr id="7" name="Picture 6" descr="downloa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445" y="0"/>
            <a:ext cx="1156970" cy="796925"/>
          </a:xfrm>
          <a:prstGeom prst="rect">
            <a:avLst/>
          </a:prstGeom>
        </p:spPr>
      </p:pic>
      <p:pic>
        <p:nvPicPr>
          <p:cNvPr id="9" name="Picture 8" descr="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8900" y="1723390"/>
            <a:ext cx="3181350" cy="2266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-5080" y="796925"/>
            <a:ext cx="12197080" cy="6061075"/>
          </a:xfrm>
        </p:spPr>
        <p:txBody>
          <a:bodyPr/>
          <a:p>
            <a:pPr marL="0" indent="0">
              <a:buNone/>
            </a:pPr>
            <a:r>
              <a:rPr lang="en-US" altLang="en-US" b="1" u="sng">
                <a:solidFill>
                  <a:srgbClr val="00B0F0"/>
                </a:solidFill>
              </a:rPr>
              <a:t>Some pictures of the working steps:</a:t>
            </a:r>
            <a:endParaRPr lang="en-US" altLang="en-US" b="1" u="sng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altLang="en-US" b="1" u="sng">
              <a:solidFill>
                <a:srgbClr val="00B0F0"/>
              </a:solidFill>
            </a:endParaRPr>
          </a:p>
        </p:txBody>
      </p:sp>
      <p:pic>
        <p:nvPicPr>
          <p:cNvPr id="9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10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 b="1">
                <a:solidFill>
                  <a:schemeClr val="bg1"/>
                </a:solidFill>
                <a:sym typeface="+mn-ea"/>
              </a:rPr>
              <a:t> Scimatic and PCB Design</a:t>
            </a:r>
            <a:endParaRPr lang="en-US" sz="4000" b="1">
              <a:solidFill>
                <a:schemeClr val="bg1"/>
              </a:solidFill>
              <a:sym typeface="+mn-ea"/>
            </a:endParaRPr>
          </a:p>
        </p:txBody>
      </p:sp>
      <p:pic>
        <p:nvPicPr>
          <p:cNvPr id="12" name="Picture 11" descr="ima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840" y="0"/>
            <a:ext cx="1153795" cy="796290"/>
          </a:xfrm>
          <a:prstGeom prst="rect">
            <a:avLst/>
          </a:prstGeom>
        </p:spPr>
      </p:pic>
      <p:pic>
        <p:nvPicPr>
          <p:cNvPr id="13" name="Picture 12" descr="downlo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45" y="0"/>
            <a:ext cx="1156970" cy="796925"/>
          </a:xfrm>
          <a:prstGeom prst="rect">
            <a:avLst/>
          </a:prstGeom>
        </p:spPr>
      </p:pic>
      <p:pic>
        <p:nvPicPr>
          <p:cNvPr id="14" name="Picture 13" descr="17217665384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" y="1500505"/>
            <a:ext cx="2940685" cy="1316990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-120015" y="2817495"/>
            <a:ext cx="3729990" cy="612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1600" b="1" i="1"/>
              <a:t>1-Ink print on bord </a:t>
            </a:r>
            <a:endParaRPr lang="en-US" sz="1600" b="1" i="1"/>
          </a:p>
          <a:p>
            <a:pPr algn="ctr"/>
            <a:r>
              <a:rPr lang="en-US" sz="1600" b="1" i="1"/>
              <a:t>(</a:t>
            </a:r>
            <a:r>
              <a:rPr lang="ar-EG" altLang="en-US" sz="1600" b="1" i="1"/>
              <a:t>طباعة الحبر على البردة</a:t>
            </a:r>
            <a:r>
              <a:rPr lang="en-US" sz="1600" b="1" i="1"/>
              <a:t>)</a:t>
            </a:r>
            <a:endParaRPr lang="en-US" sz="1600" b="1" i="1"/>
          </a:p>
        </p:txBody>
      </p:sp>
      <p:pic>
        <p:nvPicPr>
          <p:cNvPr id="16" name="Picture 15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3630" y="1371600"/>
            <a:ext cx="3208020" cy="1445895"/>
          </a:xfrm>
          <a:prstGeom prst="rect">
            <a:avLst/>
          </a:prstGeom>
        </p:spPr>
      </p:pic>
      <p:sp>
        <p:nvSpPr>
          <p:cNvPr id="18" name="Text Box 17"/>
          <p:cNvSpPr txBox="1"/>
          <p:nvPr/>
        </p:nvSpPr>
        <p:spPr>
          <a:xfrm>
            <a:off x="4304030" y="2867660"/>
            <a:ext cx="4012565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b="1"/>
              <a:t>2-Putting the chalazion inside acid</a:t>
            </a:r>
            <a:endParaRPr lang="en-US" b="1"/>
          </a:p>
          <a:p>
            <a:pPr algn="ctr"/>
            <a:r>
              <a:rPr lang="en-US" b="1"/>
              <a:t>(</a:t>
            </a:r>
            <a:r>
              <a:rPr lang="ar-EG" b="1"/>
              <a:t>وضع البردة داخل الحمض</a:t>
            </a:r>
            <a:r>
              <a:rPr lang="en-US" b="1"/>
              <a:t>)</a:t>
            </a:r>
            <a:endParaRPr lang="en-US" b="1"/>
          </a:p>
        </p:txBody>
      </p:sp>
      <p:pic>
        <p:nvPicPr>
          <p:cNvPr id="19" name="Picture 18" descr="1721765657873"/>
          <p:cNvPicPr>
            <a:picLocks noChangeAspect="1"/>
          </p:cNvPicPr>
          <p:nvPr/>
        </p:nvPicPr>
        <p:blipFill>
          <a:blip r:embed="rId6"/>
          <a:srcRect l="48185" t="38840" r="23286" b="36296"/>
          <a:stretch>
            <a:fillRect/>
          </a:stretch>
        </p:blipFill>
        <p:spPr>
          <a:xfrm>
            <a:off x="8775700" y="1370965"/>
            <a:ext cx="2661285" cy="1446530"/>
          </a:xfrm>
          <a:prstGeom prst="roundRect">
            <a:avLst/>
          </a:prstGeom>
        </p:spPr>
      </p:pic>
      <p:sp>
        <p:nvSpPr>
          <p:cNvPr id="20" name="Text Box 19"/>
          <p:cNvSpPr txBox="1"/>
          <p:nvPr/>
        </p:nvSpPr>
        <p:spPr>
          <a:xfrm>
            <a:off x="8422005" y="2867660"/>
            <a:ext cx="4064000" cy="6616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en-US" b="1" i="1"/>
              <a:t>3-Open chalazion holes</a:t>
            </a:r>
            <a:endParaRPr lang="en-US" altLang="en-US" b="1" i="1"/>
          </a:p>
          <a:p>
            <a:pPr algn="ctr"/>
            <a:r>
              <a:rPr lang="en-US" altLang="en-US" b="1" i="1"/>
              <a:t>(</a:t>
            </a:r>
            <a:r>
              <a:rPr lang="ar-EG" altLang="en-US" b="1" i="1"/>
              <a:t>فتح ثقوب البردة</a:t>
            </a:r>
            <a:r>
              <a:rPr lang="en-US" altLang="en-US" b="1" i="1"/>
              <a:t>)</a:t>
            </a:r>
            <a:endParaRPr lang="en-US" altLang="en-US" b="1" i="1"/>
          </a:p>
        </p:txBody>
      </p:sp>
      <p:pic>
        <p:nvPicPr>
          <p:cNvPr id="21" name="Picture 20" descr="17217656579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150" y="3521075"/>
            <a:ext cx="3049905" cy="2604770"/>
          </a:xfrm>
          <a:prstGeom prst="roundRect">
            <a:avLst/>
          </a:prstGeom>
        </p:spPr>
      </p:pic>
      <p:sp>
        <p:nvSpPr>
          <p:cNvPr id="25" name="Text Box 24"/>
          <p:cNvSpPr txBox="1"/>
          <p:nvPr/>
        </p:nvSpPr>
        <p:spPr>
          <a:xfrm>
            <a:off x="0" y="6217285"/>
            <a:ext cx="44996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b="1" i="1"/>
              <a:t>4-Installing and soldering components</a:t>
            </a:r>
            <a:endParaRPr lang="en-US" b="1" i="1"/>
          </a:p>
          <a:p>
            <a:pPr algn="ctr"/>
            <a:r>
              <a:rPr lang="en-US" b="1" i="1"/>
              <a:t>(</a:t>
            </a:r>
            <a:r>
              <a:rPr lang="ar-EG" altLang="en-US" b="1" i="1"/>
              <a:t>تركيب المكونات ولحامها</a:t>
            </a:r>
            <a:r>
              <a:rPr lang="en-US" b="1" i="1"/>
              <a:t>)</a:t>
            </a:r>
            <a:endParaRPr lang="en-US" b="1" i="1"/>
          </a:p>
        </p:txBody>
      </p:sp>
      <p:pic>
        <p:nvPicPr>
          <p:cNvPr id="27" name="Picture 26" descr="1721765657991"/>
          <p:cNvPicPr>
            <a:picLocks noChangeAspect="1"/>
          </p:cNvPicPr>
          <p:nvPr/>
        </p:nvPicPr>
        <p:blipFill>
          <a:blip r:embed="rId8"/>
          <a:srcRect l="12717" t="36286" r="12717" b="7387"/>
          <a:stretch>
            <a:fillRect/>
          </a:stretch>
        </p:blipFill>
        <p:spPr>
          <a:xfrm>
            <a:off x="4499610" y="3528695"/>
            <a:ext cx="3634105" cy="2696845"/>
          </a:xfrm>
          <a:prstGeom prst="roundRect">
            <a:avLst/>
          </a:prstGeom>
        </p:spPr>
      </p:pic>
      <p:sp>
        <p:nvSpPr>
          <p:cNvPr id="28" name="Text Box 27"/>
          <p:cNvSpPr txBox="1"/>
          <p:nvPr/>
        </p:nvSpPr>
        <p:spPr>
          <a:xfrm>
            <a:off x="4804410" y="6225540"/>
            <a:ext cx="30759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b="1" i="1"/>
              <a:t>5-Conneccting the circuit</a:t>
            </a:r>
            <a:endParaRPr lang="en-US" altLang="en-US" b="1" i="1"/>
          </a:p>
          <a:p>
            <a:pPr algn="ctr"/>
            <a:r>
              <a:rPr lang="en-US" altLang="en-US" b="1" i="1"/>
              <a:t>( </a:t>
            </a:r>
            <a:r>
              <a:rPr lang="ar-EG" altLang="en-US" b="1" i="1"/>
              <a:t>توصيل الدائرة</a:t>
            </a:r>
            <a:r>
              <a:rPr lang="en-US" altLang="en-US" b="1" i="1"/>
              <a:t>)</a:t>
            </a:r>
            <a:endParaRPr lang="en-US" altLang="en-US" b="1" i="1"/>
          </a:p>
        </p:txBody>
      </p:sp>
      <p:pic>
        <p:nvPicPr>
          <p:cNvPr id="29" name="Picture 28" descr="17217656580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5065" y="3536315"/>
            <a:ext cx="2899410" cy="2689225"/>
          </a:xfrm>
          <a:prstGeom prst="roundRect">
            <a:avLst/>
          </a:prstGeom>
        </p:spPr>
      </p:pic>
      <p:sp>
        <p:nvSpPr>
          <p:cNvPr id="30" name="Text Box 29"/>
          <p:cNvSpPr txBox="1"/>
          <p:nvPr/>
        </p:nvSpPr>
        <p:spPr>
          <a:xfrm>
            <a:off x="8775065" y="6217285"/>
            <a:ext cx="2899410" cy="6413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en-US" b="1" i="1"/>
              <a:t>6-Circuit test </a:t>
            </a:r>
            <a:endParaRPr lang="en-US" altLang="en-US" b="1" i="1"/>
          </a:p>
          <a:p>
            <a:pPr algn="ctr"/>
            <a:r>
              <a:rPr lang="en-US" altLang="en-US" b="1" i="1"/>
              <a:t>(</a:t>
            </a:r>
            <a:r>
              <a:rPr lang="ar-EG" altLang="en-US" b="1" i="1"/>
              <a:t>اختبار الدائرة</a:t>
            </a:r>
            <a:r>
              <a:rPr lang="en-US" altLang="en-US" b="1" i="1"/>
              <a:t>)</a:t>
            </a:r>
            <a:endParaRPr lang="en-US" altLang="en-US" b="1" i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09775" y="1933575"/>
            <a:ext cx="8172450" cy="2724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1270" y="159385"/>
            <a:ext cx="5803900" cy="439420"/>
          </a:xfrm>
        </p:spPr>
        <p:txBody>
          <a:bodyPr/>
          <a:p>
            <a:pPr marL="0" indent="0" algn="ctr">
              <a:buNone/>
            </a:pPr>
            <a:r>
              <a:rPr lang="en-US" b="1" u="sng">
                <a:solidFill>
                  <a:schemeClr val="accent1"/>
                </a:solidFill>
              </a:rPr>
              <a:t>TEAM</a:t>
            </a:r>
            <a:endParaRPr lang="en-US" b="1" u="sng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en-US" b="1" u="sng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rcRect l="7313" t="59" r="10290" b="7801"/>
          <a:stretch>
            <a:fillRect/>
          </a:stretch>
        </p:blipFill>
        <p:spPr>
          <a:xfrm>
            <a:off x="7039610" y="743585"/>
            <a:ext cx="2026285" cy="2484755"/>
          </a:xfrm>
          <a:prstGeom prst="round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3717290" y="3228975"/>
            <a:ext cx="2628900" cy="480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b="1" i="1"/>
              <a:t> Muhammed Ibrahim</a:t>
            </a:r>
            <a:endParaRPr lang="en-US" b="1" i="1"/>
          </a:p>
        </p:txBody>
      </p:sp>
      <p:sp>
        <p:nvSpPr>
          <p:cNvPr id="10" name="Text Box 9"/>
          <p:cNvSpPr txBox="1"/>
          <p:nvPr/>
        </p:nvSpPr>
        <p:spPr>
          <a:xfrm>
            <a:off x="6614795" y="3228975"/>
            <a:ext cx="3147060" cy="480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b="1" i="1"/>
              <a:t>Abdul Rahman Al Hussein</a:t>
            </a:r>
            <a:endParaRPr lang="en-US" b="1" i="1"/>
          </a:p>
        </p:txBody>
      </p:sp>
      <p:pic>
        <p:nvPicPr>
          <p:cNvPr id="11" name="Picture 10" descr="1721705137539"/>
          <p:cNvPicPr>
            <a:picLocks noChangeAspect="1"/>
          </p:cNvPicPr>
          <p:nvPr/>
        </p:nvPicPr>
        <p:blipFill>
          <a:blip r:embed="rId2"/>
          <a:srcRect l="11637" t="20260" r="3170" b="4648"/>
          <a:stretch>
            <a:fillRect/>
          </a:stretch>
        </p:blipFill>
        <p:spPr>
          <a:xfrm>
            <a:off x="4098290" y="744855"/>
            <a:ext cx="1866900" cy="2484120"/>
          </a:xfrm>
          <a:prstGeom prst="round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9687560" y="3163570"/>
            <a:ext cx="2211705" cy="4794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 b="1" i="1"/>
              <a:t>Abdullah Ashraf</a:t>
            </a:r>
            <a:endParaRPr lang="en-US" sz="2000" b="1" i="1"/>
          </a:p>
        </p:txBody>
      </p:sp>
      <p:sp>
        <p:nvSpPr>
          <p:cNvPr id="15" name="Text Box 14"/>
          <p:cNvSpPr txBox="1"/>
          <p:nvPr/>
        </p:nvSpPr>
        <p:spPr>
          <a:xfrm>
            <a:off x="5526405" y="6339840"/>
            <a:ext cx="2105660" cy="4171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 b="1" i="1"/>
              <a:t>Ziad Emad</a:t>
            </a:r>
            <a:endParaRPr lang="en-US" sz="2000" b="1" i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3" p14:bwMode="auto">
            <p14:nvContentPartPr>
              <p14:cNvPr id="4" name="Ink 3"/>
              <p14:cNvContentPartPr/>
              <p14:nvPr/>
            </p14:nvContentPartPr>
            <p14:xfrm>
              <a:off x="3616960" y="20955"/>
              <a:ext cx="17780" cy="6884035"/>
            </p14:xfrm>
          </p:contentPart>
        </mc:Choice>
        <mc:Fallback xmlns="">
          <p:pic>
            <p:nvPicPr>
              <p:cNvPr id="4" name="Ink 3"/>
            </p:nvPicPr>
            <p:blipFill>
              <a:blip r:embed="rId4"/>
            </p:blipFill>
            <p:spPr>
              <a:xfrm>
                <a:off x="3616960" y="20955"/>
                <a:ext cx="17780" cy="6884035"/>
              </a:xfrm>
              <a:prstGeom prst="rect"/>
            </p:spPr>
          </p:pic>
        </mc:Fallback>
      </mc:AlternateContent>
      <p:sp>
        <p:nvSpPr>
          <p:cNvPr id="5" name="Text Box 4"/>
          <p:cNvSpPr txBox="1"/>
          <p:nvPr/>
        </p:nvSpPr>
        <p:spPr>
          <a:xfrm>
            <a:off x="100330" y="2003425"/>
            <a:ext cx="3269615" cy="5835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sz="2000" b="1" u="sng">
                <a:solidFill>
                  <a:srgbClr val="FF0000"/>
                </a:solidFill>
              </a:rPr>
              <a:t>UNDER</a:t>
            </a:r>
            <a:r>
              <a:rPr lang="ar-EG" altLang="en-US" sz="2000" b="1" u="sng">
                <a:solidFill>
                  <a:srgbClr val="FF0000"/>
                </a:solidFill>
              </a:rPr>
              <a:t> </a:t>
            </a:r>
            <a:r>
              <a:rPr lang="en-US" sz="2000" b="1" u="sng">
                <a:solidFill>
                  <a:srgbClr val="FF0000"/>
                </a:solidFill>
              </a:rPr>
              <a:t>SUPERVISION:</a:t>
            </a:r>
            <a:endParaRPr lang="en-US" sz="2000" b="1" u="sng">
              <a:solidFill>
                <a:srgbClr val="FF0000"/>
              </a:solidFill>
            </a:endParaRPr>
          </a:p>
        </p:txBody>
      </p:sp>
      <p:pic>
        <p:nvPicPr>
          <p:cNvPr id="8" name="Content Placeholder 7"/>
          <p:cNvPicPr>
            <a:picLocks noChangeAspect="1"/>
          </p:cNvPicPr>
          <p:nvPr>
            <p:ph sz="half" idx="2"/>
          </p:nvPr>
        </p:nvPicPr>
        <p:blipFill>
          <a:blip r:embed="rId5"/>
          <a:srcRect l="53700" t="25242" r="2989" b="24252"/>
          <a:stretch>
            <a:fillRect/>
          </a:stretch>
        </p:blipFill>
        <p:spPr>
          <a:xfrm>
            <a:off x="584200" y="2586990"/>
            <a:ext cx="1877060" cy="2656840"/>
          </a:xfrm>
          <a:prstGeom prst="round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484505" y="5511165"/>
            <a:ext cx="2339975" cy="4826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000" b="1" i="1">
                <a:solidFill>
                  <a:srgbClr val="FF0000"/>
                </a:solidFill>
              </a:rPr>
              <a:t>Dr.Eltaib Abdeen</a:t>
            </a:r>
            <a:endParaRPr lang="en-US" sz="2000" b="1" i="1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200" y="159385"/>
            <a:ext cx="2257425" cy="1253490"/>
          </a:xfrm>
          <a:prstGeom prst="rect">
            <a:avLst/>
          </a:prstGeom>
        </p:spPr>
      </p:pic>
      <p:pic>
        <p:nvPicPr>
          <p:cNvPr id="2" name="Picture 1" descr="1721743215299"/>
          <p:cNvPicPr>
            <a:picLocks noChangeAspect="1"/>
          </p:cNvPicPr>
          <p:nvPr/>
        </p:nvPicPr>
        <p:blipFill>
          <a:blip r:embed="rId7"/>
          <a:srcRect l="31403" t="4306" r="16208" b="44407"/>
          <a:stretch>
            <a:fillRect/>
          </a:stretch>
        </p:blipFill>
        <p:spPr>
          <a:xfrm>
            <a:off x="5175250" y="3710305"/>
            <a:ext cx="2162175" cy="2664460"/>
          </a:xfrm>
          <a:prstGeom prst="roundRect">
            <a:avLst/>
          </a:prstGeom>
        </p:spPr>
      </p:pic>
      <p:pic>
        <p:nvPicPr>
          <p:cNvPr id="18" name="Picture 17" descr="1721743215280"/>
          <p:cNvPicPr>
            <a:picLocks noChangeAspect="1"/>
          </p:cNvPicPr>
          <p:nvPr/>
        </p:nvPicPr>
        <p:blipFill>
          <a:blip r:embed="rId8"/>
          <a:srcRect l="14610" t="12778" r="16127" b="47898"/>
          <a:stretch>
            <a:fillRect/>
          </a:stretch>
        </p:blipFill>
        <p:spPr>
          <a:xfrm>
            <a:off x="9761855" y="666115"/>
            <a:ext cx="2143125" cy="2497455"/>
          </a:xfrm>
          <a:prstGeom prst="roundRect">
            <a:avLst/>
          </a:prstGeom>
        </p:spPr>
      </p:pic>
      <p:pic>
        <p:nvPicPr>
          <p:cNvPr id="20" name="Picture 19" descr="1721743215316"/>
          <p:cNvPicPr>
            <a:picLocks noChangeAspect="1"/>
          </p:cNvPicPr>
          <p:nvPr/>
        </p:nvPicPr>
        <p:blipFill>
          <a:blip r:embed="rId9"/>
          <a:srcRect l="10395" t="9370" r="26111" b="39352"/>
          <a:stretch>
            <a:fillRect/>
          </a:stretch>
        </p:blipFill>
        <p:spPr>
          <a:xfrm>
            <a:off x="8761095" y="3709035"/>
            <a:ext cx="1990725" cy="2653665"/>
          </a:xfrm>
          <a:prstGeom prst="roundRect">
            <a:avLst/>
          </a:prstGeom>
        </p:spPr>
      </p:pic>
      <p:sp>
        <p:nvSpPr>
          <p:cNvPr id="23" name="Text Box 22"/>
          <p:cNvSpPr txBox="1"/>
          <p:nvPr/>
        </p:nvSpPr>
        <p:spPr>
          <a:xfrm>
            <a:off x="8547100" y="6339840"/>
            <a:ext cx="3059430" cy="5207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2000" b="1" i="1"/>
              <a:t>Muhammed Aboalhsan</a:t>
            </a:r>
            <a:endParaRPr lang="en-US" altLang="en-US" sz="2000" b="1" i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3845560"/>
            <a:ext cx="10972800" cy="1168400"/>
          </a:xfrm>
        </p:spPr>
        <p:txBody>
          <a:bodyPr/>
          <a:p>
            <a:endParaRPr lang="en-US"/>
          </a:p>
        </p:txBody>
      </p:sp>
      <p:pic>
        <p:nvPicPr>
          <p:cNvPr id="7" name="Content Placeholder 6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0582275" y="0"/>
            <a:ext cx="1609725" cy="107061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405" y="0"/>
            <a:ext cx="1546860" cy="10693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510" y="188595"/>
            <a:ext cx="8896350" cy="88138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3626485" y="188595"/>
            <a:ext cx="6096000" cy="880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sz="4000">
                <a:solidFill>
                  <a:schemeClr val="bg1"/>
                </a:solidFill>
              </a:rPr>
              <a:t>        Smulink Arduino</a:t>
            </a:r>
            <a:endParaRPr lang="en-US" sz="400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40" y="1038225"/>
            <a:ext cx="12125960" cy="581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913765"/>
            <a:ext cx="10972800" cy="4925695"/>
          </a:xfrm>
        </p:spPr>
        <p:txBody>
          <a:bodyPr/>
          <a:p>
            <a:pPr algn="l"/>
            <a:r>
              <a:rPr lang="en-US" sz="4400">
                <a:solidFill>
                  <a:schemeClr val="tx1"/>
                </a:solidFill>
              </a:rPr>
              <a:t>Contents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Chapter One:</a:t>
            </a:r>
            <a:r>
              <a:rPr lang="en-US" sz="2800"/>
              <a:t> </a:t>
            </a:r>
            <a:r>
              <a:rPr lang="en-US" sz="2800">
                <a:solidFill>
                  <a:srgbClr val="FF0000"/>
                </a:solidFill>
              </a:rPr>
              <a:t>Introduction to Simulink and Arduino</a:t>
            </a:r>
            <a:r>
              <a:rPr lang="en-US" sz="2800"/>
              <a:t>........................</a:t>
            </a:r>
            <a:br>
              <a:rPr lang="en-US" sz="2800"/>
            </a:br>
            <a:r>
              <a:rPr lang="en-US" sz="2800"/>
              <a:t>   1- What is Semilink ................................................ ......................</a:t>
            </a:r>
            <a:br>
              <a:rPr lang="en-US" sz="2800"/>
            </a:br>
            <a:r>
              <a:rPr lang="en-US" sz="2800"/>
              <a:t>   2- What is Arduino?............................................ ..........................</a:t>
            </a:r>
            <a:br>
              <a:rPr lang="en-US" sz="2800"/>
            </a:br>
            <a:r>
              <a:rPr lang="en-US" sz="2800"/>
              <a:t>Chapter Two: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Introduction</a:t>
            </a:r>
            <a:r>
              <a:rPr lang="en-US" sz="2800">
                <a:solidFill>
                  <a:srgbClr val="FF0000"/>
                </a:solidFill>
              </a:rPr>
              <a:t> is Altium</a:t>
            </a:r>
            <a:r>
              <a:rPr lang="en-US" sz="2800"/>
              <a:t>............................................. ..</a:t>
            </a:r>
            <a:br>
              <a:rPr lang="en-US" sz="2800"/>
            </a:br>
            <a:r>
              <a:rPr lang="en-US" sz="2800"/>
              <a:t>   1- What is Altium</a:t>
            </a:r>
            <a:br>
              <a:rPr lang="en-US" sz="2800"/>
            </a:br>
            <a:r>
              <a:rPr lang="en-US" sz="2800"/>
              <a:t>   2- Example to project</a:t>
            </a:r>
            <a:br>
              <a:rPr lang="en-US" sz="2800"/>
            </a:br>
            <a:r>
              <a:rPr lang="en-US" sz="2800">
                <a:sym typeface="+mn-ea"/>
              </a:rPr>
              <a:t>Chapter Three: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Beginning Work</a:t>
            </a:r>
            <a:r>
              <a:rPr lang="en-US" sz="2800">
                <a:sym typeface="+mn-ea"/>
              </a:rPr>
              <a:t>............................................. ..</a:t>
            </a:r>
            <a:br>
              <a:rPr lang="en-US" sz="2800">
                <a:sym typeface="+mn-ea"/>
              </a:rPr>
            </a:br>
            <a:r>
              <a:rPr lang="en-US" sz="2800">
                <a:sym typeface="+mn-ea"/>
              </a:rPr>
              <a:t>   1- </a:t>
            </a:r>
            <a:r>
              <a:rPr lang="en-US" sz="2800">
                <a:solidFill>
                  <a:schemeClr val="tx1"/>
                </a:solidFill>
                <a:sym typeface="+mn-ea"/>
              </a:rPr>
              <a:t>Tools used in designing the cupper bord?</a:t>
            </a:r>
            <a:br>
              <a:rPr lang="en-US" sz="2800">
                <a:solidFill>
                  <a:schemeClr val="tx1"/>
                </a:solidFill>
                <a:sym typeface="+mn-ea"/>
              </a:rPr>
            </a:br>
            <a:r>
              <a:rPr lang="en-US" sz="2800">
                <a:solidFill>
                  <a:schemeClr val="tx1"/>
                </a:solidFill>
                <a:sym typeface="+mn-ea"/>
              </a:rPr>
              <a:t>   2- </a:t>
            </a:r>
            <a:r>
              <a:rPr lang="en-US" altLang="ar-EG" sz="2800">
                <a:solidFill>
                  <a:schemeClr val="tx1"/>
                </a:solidFill>
                <a:sym typeface="+mn-ea"/>
              </a:rPr>
              <a:t>Components used in the circuit:</a:t>
            </a:r>
            <a:endParaRPr lang="en-US" altLang="ar-EG" sz="28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10" name="Content Placeholder 9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975995" y="0"/>
            <a:ext cx="9885680" cy="79756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75995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1675" y="0"/>
            <a:ext cx="1330325" cy="79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10"/>
          <p:cNvSpPr txBox="1"/>
          <p:nvPr/>
        </p:nvSpPr>
        <p:spPr>
          <a:xfrm>
            <a:off x="2425065" y="635"/>
            <a:ext cx="6449695" cy="4832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4000">
                <a:solidFill>
                  <a:schemeClr val="bg1"/>
                </a:solidFill>
                <a:sym typeface="+mn-ea"/>
              </a:rPr>
              <a:t>        Smulink Arduino</a:t>
            </a:r>
            <a:endParaRPr lang="en-US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5995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0" y="798195"/>
            <a:ext cx="12192000" cy="6059805"/>
          </a:xfrm>
        </p:spPr>
        <p:txBody>
          <a:bodyPr/>
          <a:p>
            <a:pPr algn="ctr"/>
            <a:endParaRPr lang="en-US" sz="4400" b="1" i="1" u="sng">
              <a:solidFill>
                <a:schemeClr val="accent1"/>
              </a:solidFill>
            </a:endParaRPr>
          </a:p>
          <a:p>
            <a:pPr algn="ctr"/>
            <a:endParaRPr lang="en-US" sz="4400" b="1" i="1" u="sng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en-US" sz="4400" b="1" i="1">
                <a:solidFill>
                  <a:schemeClr val="accent1"/>
                </a:solidFill>
              </a:rPr>
              <a:t>Chapter One</a:t>
            </a:r>
            <a:endParaRPr lang="en-US" sz="4400" b="1" i="1">
              <a:solidFill>
                <a:schemeClr val="accent1"/>
              </a:solidFill>
            </a:endParaRPr>
          </a:p>
          <a:p>
            <a:pPr algn="ctr"/>
            <a:endParaRPr lang="en-US" sz="2400" b="1" i="1" u="sng">
              <a:solidFill>
                <a:srgbClr val="FF0000"/>
              </a:solidFill>
            </a:endParaRPr>
          </a:p>
          <a:p>
            <a:pPr algn="ctr"/>
            <a:endParaRPr lang="en-US" sz="2400" b="1" i="1" u="sng">
              <a:solidFill>
                <a:srgbClr val="FF0000"/>
              </a:solidFill>
            </a:endParaRPr>
          </a:p>
          <a:p>
            <a:pPr algn="ctr"/>
            <a:endParaRPr lang="en-US" sz="2400" b="1" i="1" u="sng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i="1">
                <a:solidFill>
                  <a:srgbClr val="FF0000"/>
                </a:solidFill>
              </a:rPr>
              <a:t>Introduction to Semilink with Arduino</a:t>
            </a:r>
            <a:endParaRPr lang="en-US" b="1" i="1">
              <a:solidFill>
                <a:srgbClr val="FF0000"/>
              </a:solidFill>
            </a:endParaRPr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995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1675" y="0"/>
            <a:ext cx="1330325" cy="79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Content Placeholder 14"/>
          <p:cNvSpPr/>
          <p:nvPr>
            <p:ph sz="half" idx="1"/>
          </p:nvPr>
        </p:nvSpPr>
        <p:spPr>
          <a:xfrm>
            <a:off x="1233805" y="635"/>
            <a:ext cx="8555355" cy="797560"/>
          </a:xfrm>
        </p:spPr>
        <p:txBody>
          <a:bodyPr/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       Smulink Arduino</a:t>
            </a:r>
            <a:endParaRPr lang="en-US" sz="4000"/>
          </a:p>
          <a:p>
            <a:pPr algn="ctr"/>
            <a:endParaRPr lang="en-US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798195"/>
            <a:ext cx="12192000" cy="6256655"/>
          </a:xfr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/>
          <a:p>
            <a:pPr marL="0" indent="0">
              <a:buNone/>
            </a:pPr>
            <a:r>
              <a:rPr lang="en-US" b="1" i="1" u="sng">
                <a:solidFill>
                  <a:srgbClr val="00B0F0"/>
                </a:solidFill>
              </a:rPr>
              <a:t>What is Semilink: </a:t>
            </a:r>
            <a:endParaRPr lang="en-US" b="1" i="1" u="sng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b="1" i="1">
                <a:solidFill>
                  <a:schemeClr val="tx1"/>
                </a:solidFill>
              </a:rPr>
              <a:t>-A programming language for simulating dynamic systems, whether linear or nonlinear</a:t>
            </a:r>
            <a:endParaRPr lang="en-US" b="1" i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i="1">
                <a:solidFill>
                  <a:schemeClr val="tx1"/>
                </a:solidFill>
              </a:rPr>
              <a:t>It relies on writing programs on blocks (boxes).</a:t>
            </a:r>
            <a:endParaRPr lang="en-US" b="1" i="1">
              <a:solidFill>
                <a:schemeClr val="tx1"/>
              </a:solidFill>
            </a:endParaRPr>
          </a:p>
          <a:p>
            <a:pPr marL="0" indent="0" algn="l">
              <a:buNone/>
            </a:pPr>
            <a:r>
              <a:rPr lang="en-US" altLang="ar-EG" b="1" i="1">
                <a:solidFill>
                  <a:schemeClr val="tx1"/>
                </a:solidFill>
              </a:rPr>
              <a:t>-</a:t>
            </a:r>
            <a:r>
              <a:rPr lang="ar-EG" b="1" i="1">
                <a:solidFill>
                  <a:schemeClr val="tx1"/>
                </a:solidFill>
              </a:rPr>
              <a:t>t contains sem</a:t>
            </a:r>
            <a:r>
              <a:rPr lang="en-US" altLang="ar-EG" b="1" i="1">
                <a:solidFill>
                  <a:schemeClr val="tx1"/>
                </a:solidFill>
              </a:rPr>
              <a:t>u</a:t>
            </a:r>
            <a:r>
              <a:rPr lang="ar-EG" b="1" i="1">
                <a:solidFill>
                  <a:schemeClr val="tx1"/>
                </a:solidFill>
              </a:rPr>
              <a:t>olink</a:t>
            </a:r>
            <a:r>
              <a:rPr lang="en-US" altLang="ar-EG" b="1" i="1">
                <a:solidFill>
                  <a:schemeClr val="tx1"/>
                </a:solidFill>
              </a:rPr>
              <a:t> </a:t>
            </a:r>
            <a:r>
              <a:rPr lang="ar-EG" b="1" i="1">
                <a:solidFill>
                  <a:schemeClr val="tx1"/>
                </a:solidFill>
              </a:rPr>
              <a:t>It contains a library of blocks covering most electrical and mechanical engineering applications.</a:t>
            </a:r>
            <a:endParaRPr lang="ar-EG" b="1" i="1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ar-EG" b="1" i="1" u="sng">
              <a:solidFill>
                <a:srgbClr val="00B0F0"/>
              </a:solidFill>
            </a:endParaRPr>
          </a:p>
          <a:p>
            <a:pPr marL="0" indent="0" algn="l">
              <a:buNone/>
            </a:pPr>
            <a:endParaRPr lang="ar-EG" b="1" i="1" u="sng">
              <a:solidFill>
                <a:srgbClr val="00B0F0"/>
              </a:solidFill>
            </a:endParaRPr>
          </a:p>
          <a:p>
            <a:pPr marL="0" indent="0" algn="l">
              <a:buNone/>
            </a:pPr>
            <a:endParaRPr lang="ar-EG" b="1" i="1" u="sng">
              <a:solidFill>
                <a:srgbClr val="00B0F0"/>
              </a:solidFill>
            </a:endParaRPr>
          </a:p>
          <a:p>
            <a:pPr marL="0" indent="0" algn="l">
              <a:buNone/>
            </a:pPr>
            <a:endParaRPr lang="ar-EG" b="1" i="1" u="sng">
              <a:solidFill>
                <a:srgbClr val="00B0F0"/>
              </a:solidFill>
            </a:endParaRPr>
          </a:p>
          <a:p>
            <a:pPr marL="0" indent="0" algn="l">
              <a:buNone/>
            </a:pPr>
            <a:endParaRPr lang="ar-EG" b="1" i="1" u="sng">
              <a:solidFill>
                <a:srgbClr val="00B0F0"/>
              </a:solidFill>
            </a:endParaRPr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Content Placeholder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995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1675" y="0"/>
            <a:ext cx="1330325" cy="79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   Smulink Arduino</a:t>
            </a:r>
            <a:endParaRPr lang="en-US" sz="4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3" name="Picture 2" descr="simulaink pack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161790"/>
            <a:ext cx="12192000" cy="4815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635" y="1174750"/>
            <a:ext cx="12192635" cy="5683250"/>
          </a:xfrm>
        </p:spPr>
        <p:txBody>
          <a:bodyPr/>
          <a:p>
            <a:r>
              <a:rPr lang="ar-EG" b="1" i="1" u="sng">
                <a:solidFill>
                  <a:srgbClr val="00B0F0"/>
                </a:solidFill>
                <a:sym typeface="+mn-ea"/>
              </a:rPr>
              <a:t>Example in electrical engineering:</a:t>
            </a:r>
            <a:endParaRPr lang="ar-EG" b="1" i="1" u="sng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/>
              <a:t>Difference between two input in op-amp circuit</a:t>
            </a:r>
            <a:endParaRPr lang="en-US"/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995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1675" y="0"/>
            <a:ext cx="1330325" cy="79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   Smulink Arduino</a:t>
            </a:r>
            <a:endParaRPr lang="en-US" sz="4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12" name="Picture 11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" y="2291080"/>
            <a:ext cx="6902450" cy="4567555"/>
          </a:xfrm>
          <a:prstGeom prst="rect">
            <a:avLst/>
          </a:prstGeom>
        </p:spPr>
      </p:pic>
      <p:pic>
        <p:nvPicPr>
          <p:cNvPr id="14" name="Picture 13" descr="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875" y="2291080"/>
            <a:ext cx="5191125" cy="4566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110" y="1060450"/>
            <a:ext cx="12074525" cy="5797550"/>
          </a:xfrm>
        </p:spPr>
        <p:txBody>
          <a:bodyPr/>
          <a:p>
            <a:pPr marL="0" indent="0">
              <a:buNone/>
            </a:pPr>
            <a:endParaRPr lang="en-US"/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995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1675" y="0"/>
            <a:ext cx="1330325" cy="79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   Smulink Arduino</a:t>
            </a:r>
            <a:endParaRPr lang="en-US" sz="4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7" name="Picture 6" descr="صورة ماتلاب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60450"/>
            <a:ext cx="7870825" cy="5797550"/>
          </a:xfrm>
          <a:prstGeom prst="rect">
            <a:avLst/>
          </a:prstGeom>
        </p:spPr>
      </p:pic>
      <p:pic>
        <p:nvPicPr>
          <p:cNvPr id="11" name="Picture 10" descr="picture Matlap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0825" y="1224280"/>
            <a:ext cx="4043680" cy="5490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990600"/>
            <a:ext cx="12192000" cy="5867400"/>
          </a:xfrm>
        </p:spPr>
        <p:txBody>
          <a:bodyPr/>
          <a:p>
            <a:pPr marL="0" indent="457200">
              <a:buNone/>
            </a:pPr>
            <a:r>
              <a:rPr lang="en-US" b="1" u="sng">
                <a:solidFill>
                  <a:srgbClr val="00B0F0"/>
                </a:solidFill>
              </a:rPr>
              <a:t>What is Arduino:</a:t>
            </a:r>
            <a:endParaRPr lang="en-US" b="1" u="sng">
              <a:solidFill>
                <a:srgbClr val="00B0F0"/>
              </a:solidFill>
            </a:endParaRPr>
          </a:p>
          <a:p>
            <a:pPr marL="0" indent="457200">
              <a:buNone/>
            </a:pPr>
            <a:r>
              <a:rPr lang="en-US" sz="1800" i="1">
                <a:solidFill>
                  <a:schemeClr val="tx1"/>
                </a:solidFill>
              </a:rPr>
              <a:t>It is an electronic board with different versions and types And a midwife</a:t>
            </a: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r>
              <a:rPr lang="en-US" sz="1800" i="1">
                <a:solidFill>
                  <a:schemeClr val="tx1"/>
                </a:solidFill>
              </a:rPr>
              <a:t>For programming using the computer to implement electronic projects in various fields</a:t>
            </a: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r>
              <a:rPr lang="en-US" sz="1800" i="1">
                <a:solidFill>
                  <a:schemeClr val="tx1"/>
                </a:solidFill>
              </a:rPr>
              <a:t>(Control, communications, measurements, .........).</a:t>
            </a: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>
              <a:buNone/>
            </a:pPr>
            <a:endParaRPr lang="en-US" sz="1800" i="1">
              <a:solidFill>
                <a:schemeClr val="tx1"/>
              </a:solidFill>
            </a:endParaRPr>
          </a:p>
          <a:p>
            <a:pPr marL="0" indent="457200" algn="r">
              <a:buNone/>
            </a:pPr>
            <a:r>
              <a:rPr lang="en-US" altLang="en-US" sz="2400" i="1">
                <a:solidFill>
                  <a:schemeClr val="tx1"/>
                </a:solidFill>
                <a:latin typeface="Consolas" panose="020B0609020204030204" charset="0"/>
                <a:cs typeface="Consolas" panose="020B0609020204030204" charset="0"/>
              </a:rPr>
              <a:t>وهذا الرابط لن اراد أن يتعرف اكثر على مواصفات ومميزات كل نوع من</a:t>
            </a:r>
            <a:endParaRPr lang="en-US" altLang="en-US" sz="2400" i="1">
              <a:solidFill>
                <a:schemeClr val="tx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0" indent="457200" algn="r">
              <a:buNone/>
            </a:pPr>
            <a:r>
              <a:rPr lang="en-US" altLang="en-US" sz="2400" i="1">
                <a:solidFill>
                  <a:schemeClr val="tx1"/>
                </a:solidFill>
                <a:latin typeface="Consolas" panose="020B0609020204030204" charset="0"/>
                <a:cs typeface="Consolas" panose="020B0609020204030204" charset="0"/>
              </a:rPr>
              <a:t> لوحات الردوينو.</a:t>
            </a:r>
            <a:endParaRPr lang="en-US" altLang="en-US" sz="2400" i="1">
              <a:solidFill>
                <a:schemeClr val="tx1"/>
              </a:solidFill>
              <a:latin typeface="Consolas" panose="020B0609020204030204" charset="0"/>
              <a:cs typeface="Consolas" panose="020B0609020204030204" charset="0"/>
            </a:endParaRPr>
          </a:p>
          <a:p>
            <a:pPr marL="0" indent="457200" algn="r">
              <a:buNone/>
            </a:pPr>
            <a:r>
              <a:rPr lang="en-US" altLang="en-US" sz="2400" i="1">
                <a:solidFill>
                  <a:schemeClr val="tx1"/>
                </a:solidFill>
                <a:latin typeface="Consolas" panose="020B0609020204030204" charset="0"/>
                <a:cs typeface="Consolas" panose="020B0609020204030204" charset="0"/>
              </a:rPr>
              <a:t>http://arduino.cc/en/main/boards</a:t>
            </a:r>
            <a:endParaRPr lang="en-US" altLang="en-US" sz="2400" i="1">
              <a:solidFill>
                <a:schemeClr val="tx1"/>
              </a:solidFill>
              <a:latin typeface="Consolas" panose="020B0609020204030204" charset="0"/>
              <a:cs typeface="Consolas" panose="020B0609020204030204" charset="0"/>
            </a:endParaRPr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0"/>
            <a:ext cx="9885680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995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1675" y="0"/>
            <a:ext cx="1330325" cy="79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2520315" y="0"/>
            <a:ext cx="7267575" cy="796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4000">
                <a:solidFill>
                  <a:schemeClr val="bg1"/>
                </a:solidFill>
                <a:sym typeface="+mn-ea"/>
              </a:rPr>
              <a:t>    Smulink Arduino</a:t>
            </a:r>
            <a:endParaRPr lang="en-US" sz="4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85" y="2557780"/>
            <a:ext cx="10012045" cy="2947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3248</Words>
  <Application>WPS Presentation</Application>
  <PresentationFormat>Widescreen</PresentationFormat>
  <Paragraphs>155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SimSun</vt:lpstr>
      <vt:lpstr>Wingdings</vt:lpstr>
      <vt:lpstr>Consolas</vt:lpstr>
      <vt:lpstr>Microsoft YaHei</vt:lpstr>
      <vt:lpstr>Arial Unicode MS</vt:lpstr>
      <vt:lpstr>Calibri</vt:lpstr>
      <vt:lpstr>Andalus</vt:lpstr>
      <vt:lpstr>Blue Waves</vt:lpstr>
      <vt:lpstr>Matlab (Semulink - arduino) And Altium</vt:lpstr>
      <vt:lpstr>PowerPoint 演示文稿</vt:lpstr>
      <vt:lpstr>PowerPoint 演示文稿</vt:lpstr>
      <vt:lpstr>Contents Chapter One: Introduction to Simulink and Arduino........................    1- What is Semilink ................................................ ......................    2- What is Arduino?............................................ .......................... Chapter Two: Introduction is Altium............................................. ..    1- What is Altium    2- Example to project Chapter Three: Beginning Work............................................. ..    1- Tools used in designing the cupper bord?    2- Components used in the circuit: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Matlab Semulink And arduino</dc:title>
  <dc:creator/>
  <cp:lastModifiedBy>hp</cp:lastModifiedBy>
  <cp:revision>21</cp:revision>
  <dcterms:created xsi:type="dcterms:W3CDTF">2024-07-21T12:21:00Z</dcterms:created>
  <dcterms:modified xsi:type="dcterms:W3CDTF">2024-07-23T20:51:51Z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747E21C495354239B5559CD91D94A064_12</vt:lpwstr>
  </property>
  <property fmtid="{D5CDD505-2E9C-101B-9397-08002B2CF9AE}" pid="3" name="KSOProductBuildVer">
    <vt:lpwstr>1033-12.2.0.13431</vt:lpwstr>
  </property>
</Properties>
</file>